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57" r:id="rId4"/>
    <p:sldId id="270" r:id="rId5"/>
    <p:sldId id="263" r:id="rId6"/>
    <p:sldId id="264" r:id="rId7"/>
    <p:sldId id="261" r:id="rId8"/>
    <p:sldId id="262" r:id="rId9"/>
    <p:sldId id="265" r:id="rId10"/>
    <p:sldId id="266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>
              <a:noFill/>
            </a:ln>
          </c:spPr>
          <c:xVal>
            <c:numRef>
              <c:f>Sheet1!$A$2:$A$32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Sheet1!$B$2:$B$32</c:f>
              <c:numCache>
                <c:formatCode>#\ ?/?</c:formatCode>
                <c:ptCount val="31"/>
                <c:pt idx="0" formatCode="General">
                  <c:v>15</c:v>
                </c:pt>
                <c:pt idx="1">
                  <c:v>14.75</c:v>
                </c:pt>
                <c:pt idx="2" formatCode="General">
                  <c:v>14.25</c:v>
                </c:pt>
                <c:pt idx="3">
                  <c:v>14</c:v>
                </c:pt>
                <c:pt idx="4">
                  <c:v>13.75</c:v>
                </c:pt>
                <c:pt idx="5">
                  <c:v>13</c:v>
                </c:pt>
                <c:pt idx="6">
                  <c:v>12</c:v>
                </c:pt>
                <c:pt idx="7">
                  <c:v>11.75</c:v>
                </c:pt>
                <c:pt idx="8">
                  <c:v>11</c:v>
                </c:pt>
                <c:pt idx="9">
                  <c:v>10.75</c:v>
                </c:pt>
                <c:pt idx="10">
                  <c:v>10</c:v>
                </c:pt>
                <c:pt idx="11">
                  <c:v>9.25</c:v>
                </c:pt>
                <c:pt idx="12">
                  <c:v>9</c:v>
                </c:pt>
                <c:pt idx="13">
                  <c:v>8.25</c:v>
                </c:pt>
                <c:pt idx="14">
                  <c:v>8</c:v>
                </c:pt>
                <c:pt idx="15">
                  <c:v>7.15</c:v>
                </c:pt>
                <c:pt idx="16">
                  <c:v>7</c:v>
                </c:pt>
                <c:pt idx="17">
                  <c:v>6.25</c:v>
                </c:pt>
                <c:pt idx="18">
                  <c:v>6</c:v>
                </c:pt>
                <c:pt idx="19">
                  <c:v>5.26</c:v>
                </c:pt>
                <c:pt idx="20">
                  <c:v>5</c:v>
                </c:pt>
                <c:pt idx="21">
                  <c:v>4.75</c:v>
                </c:pt>
                <c:pt idx="22">
                  <c:v>4</c:v>
                </c:pt>
                <c:pt idx="23">
                  <c:v>3.25</c:v>
                </c:pt>
                <c:pt idx="24">
                  <c:v>3</c:v>
                </c:pt>
                <c:pt idx="25">
                  <c:v>2.5</c:v>
                </c:pt>
                <c:pt idx="26">
                  <c:v>2</c:v>
                </c:pt>
                <c:pt idx="27">
                  <c:v>1.75</c:v>
                </c:pt>
                <c:pt idx="28">
                  <c:v>1</c:v>
                </c:pt>
                <c:pt idx="29">
                  <c:v>0.5</c:v>
                </c:pt>
                <c:pt idx="30" formatCode="General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646400"/>
        <c:axId val="94097792"/>
      </c:scatterChart>
      <c:valAx>
        <c:axId val="70646400"/>
        <c:scaling>
          <c:orientation val="minMax"/>
          <c:max val="3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94097792"/>
        <c:crosses val="autoZero"/>
        <c:crossBetween val="midCat"/>
        <c:majorUnit val="1"/>
      </c:valAx>
      <c:valAx>
        <c:axId val="94097792"/>
        <c:scaling>
          <c:orientation val="minMax"/>
          <c:max val="2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0646400"/>
        <c:crosses val="autoZero"/>
        <c:crossBetween val="midCat"/>
        <c:maj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12429378531077E-2"/>
          <c:y val="2.5537367039646361E-2"/>
          <c:w val="0.9185487566172873"/>
          <c:h val="0.8869590067688907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>
              <a:noFill/>
            </a:ln>
          </c:spPr>
          <c:xVal>
            <c:numRef>
              <c:f>Sheet1!$A$2:$A$32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Sheet1!$B$2:$B$32</c:f>
              <c:numCache>
                <c:formatCode>#\ ?/?</c:formatCode>
                <c:ptCount val="31"/>
                <c:pt idx="0" formatCode="General">
                  <c:v>15</c:v>
                </c:pt>
                <c:pt idx="1">
                  <c:v>14.75</c:v>
                </c:pt>
                <c:pt idx="2" formatCode="General">
                  <c:v>14.25</c:v>
                </c:pt>
                <c:pt idx="3">
                  <c:v>14</c:v>
                </c:pt>
                <c:pt idx="4">
                  <c:v>13.75</c:v>
                </c:pt>
                <c:pt idx="5">
                  <c:v>13</c:v>
                </c:pt>
                <c:pt idx="6">
                  <c:v>12</c:v>
                </c:pt>
                <c:pt idx="7">
                  <c:v>11.75</c:v>
                </c:pt>
                <c:pt idx="8">
                  <c:v>11</c:v>
                </c:pt>
                <c:pt idx="9">
                  <c:v>10.75</c:v>
                </c:pt>
                <c:pt idx="10">
                  <c:v>10</c:v>
                </c:pt>
                <c:pt idx="11">
                  <c:v>9.25</c:v>
                </c:pt>
                <c:pt idx="12">
                  <c:v>9</c:v>
                </c:pt>
                <c:pt idx="13">
                  <c:v>8.25</c:v>
                </c:pt>
                <c:pt idx="14">
                  <c:v>8</c:v>
                </c:pt>
                <c:pt idx="15">
                  <c:v>7.15</c:v>
                </c:pt>
                <c:pt idx="16">
                  <c:v>7</c:v>
                </c:pt>
                <c:pt idx="17">
                  <c:v>6.25</c:v>
                </c:pt>
                <c:pt idx="18">
                  <c:v>6</c:v>
                </c:pt>
                <c:pt idx="19">
                  <c:v>5.26</c:v>
                </c:pt>
                <c:pt idx="20">
                  <c:v>5</c:v>
                </c:pt>
                <c:pt idx="21">
                  <c:v>4.75</c:v>
                </c:pt>
                <c:pt idx="22">
                  <c:v>4</c:v>
                </c:pt>
                <c:pt idx="23">
                  <c:v>3.25</c:v>
                </c:pt>
                <c:pt idx="24">
                  <c:v>3</c:v>
                </c:pt>
                <c:pt idx="25">
                  <c:v>2.5</c:v>
                </c:pt>
                <c:pt idx="26">
                  <c:v>2</c:v>
                </c:pt>
                <c:pt idx="27">
                  <c:v>1.75</c:v>
                </c:pt>
                <c:pt idx="28">
                  <c:v>1</c:v>
                </c:pt>
                <c:pt idx="29">
                  <c:v>0.5</c:v>
                </c:pt>
                <c:pt idx="30" formatCode="General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081856"/>
        <c:axId val="81083392"/>
      </c:scatterChart>
      <c:valAx>
        <c:axId val="81081856"/>
        <c:scaling>
          <c:orientation val="minMax"/>
          <c:max val="3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81083392"/>
        <c:crosses val="autoZero"/>
        <c:crossBetween val="midCat"/>
        <c:majorUnit val="1"/>
      </c:valAx>
      <c:valAx>
        <c:axId val="81083392"/>
        <c:scaling>
          <c:orientation val="minMax"/>
          <c:max val="2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1081856"/>
        <c:crosses val="autoZero"/>
        <c:crossBetween val="midCat"/>
        <c:maj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473FD-F50B-4AE3-9FFC-4DE92F9A640D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59F51-05A4-4CF8-ADC1-86544C5CD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2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59F51-05A4-4CF8-ADC1-86544C5CD8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85CD-A0B0-425C-AC14-CF644455C7F4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B287B6-DECD-4F08-8421-A7F557A9589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85CD-A0B0-425C-AC14-CF644455C7F4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87B6-DECD-4F08-8421-A7F557A9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85CD-A0B0-425C-AC14-CF644455C7F4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87B6-DECD-4F08-8421-A7F557A9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7A85CD-A0B0-425C-AC14-CF644455C7F4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AB287B6-DECD-4F08-8421-A7F557A9589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85CD-A0B0-425C-AC14-CF644455C7F4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87B6-DECD-4F08-8421-A7F557A9589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85CD-A0B0-425C-AC14-CF644455C7F4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87B6-DECD-4F08-8421-A7F557A9589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87B6-DECD-4F08-8421-A7F557A958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85CD-A0B0-425C-AC14-CF644455C7F4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85CD-A0B0-425C-AC14-CF644455C7F4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87B6-DECD-4F08-8421-A7F557A9589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85CD-A0B0-425C-AC14-CF644455C7F4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87B6-DECD-4F08-8421-A7F557A9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7A85CD-A0B0-425C-AC14-CF644455C7F4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B287B6-DECD-4F08-8421-A7F557A958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85CD-A0B0-425C-AC14-CF644455C7F4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B287B6-DECD-4F08-8421-A7F557A958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7A85CD-A0B0-425C-AC14-CF644455C7F4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AB287B6-DECD-4F08-8421-A7F557A9589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linky.org/" TargetMode="External"/><Relationship Id="rId2" Type="http://schemas.openxmlformats.org/officeDocument/2006/relationships/hyperlink" Target="http://danielwalsh.tumblr.com/post/11566016253/explaining-an-astonishing-slink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mars.k12.ia.us/webfiles/ccollins/Prealgebra/.../Scatterplots%5b1%5d.ppt" TargetMode="External"/><Relationship Id="rId2" Type="http://schemas.openxmlformats.org/officeDocument/2006/relationships/hyperlink" Target="http://www.ehow.com/info_8416141_handson-secondary-math-activitie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By: Michelle Espinosa</a:t>
            </a:r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 smtClean="0"/>
              <a:t>Hands on Activity for Middle </a:t>
            </a:r>
            <a:r>
              <a:rPr lang="en-US" dirty="0" err="1" smtClean="0"/>
              <a:t>Schoolers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Bungee Candy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Analyzing Data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Have students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write down some commonalties that they noticed while doing this experiment .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more Skittles put in the cup, the heavier the cup gets and then touches the ground.</a:t>
            </a: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Students can compare data with other students in the class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 Prepare a scatter plot for the following. Determine from your graph  whether there is a correlation between the numbers of hours spent in a mall and the numbers of dollars spent. 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pPr lvl="0"/>
            <a:r>
              <a:rPr lang="en-US" sz="1800" dirty="0" smtClean="0"/>
              <a:t>Show </a:t>
            </a:r>
            <a:r>
              <a:rPr lang="en-US" sz="1800" dirty="0"/>
              <a:t>trend lines, Determine if it’s Positive, Negative or No Correlation. </a:t>
            </a:r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 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Questions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47910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572000"/>
            <a:ext cx="3886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Connections</a:t>
            </a:r>
          </a:p>
          <a:p>
            <a:pPr lvl="2"/>
            <a:r>
              <a:rPr lang="en-US" dirty="0" smtClean="0"/>
              <a:t>Where else would you use this application in the real world?</a:t>
            </a:r>
          </a:p>
          <a:p>
            <a:pPr lvl="2"/>
            <a:r>
              <a:rPr lang="en-US" dirty="0" smtClean="0"/>
              <a:t>What </a:t>
            </a:r>
            <a:r>
              <a:rPr lang="en-US" dirty="0"/>
              <a:t>are some factors that would affect this experiment ?	</a:t>
            </a:r>
            <a:endParaRPr lang="en-US" dirty="0"/>
          </a:p>
          <a:p>
            <a:r>
              <a:rPr lang="en-US" dirty="0" smtClean="0"/>
              <a:t>Adaptations</a:t>
            </a:r>
          </a:p>
          <a:p>
            <a:pPr lvl="1"/>
            <a:r>
              <a:rPr lang="en-US" dirty="0" smtClean="0"/>
              <a:t>Calculus </a:t>
            </a:r>
          </a:p>
          <a:p>
            <a:pPr lvl="2"/>
            <a:r>
              <a:rPr lang="en-US" dirty="0">
                <a:hlinkClick r:id="rId2"/>
              </a:rPr>
              <a:t>http://danielwalsh.tumblr.com/post/11566016253/explaining-an-astonishing-slinky</a:t>
            </a:r>
            <a:endParaRPr lang="en-US" dirty="0" smtClean="0"/>
          </a:p>
          <a:p>
            <a:pPr lvl="1"/>
            <a:r>
              <a:rPr lang="en-US" dirty="0" smtClean="0"/>
              <a:t>Physics</a:t>
            </a:r>
          </a:p>
          <a:p>
            <a:pPr lvl="2"/>
            <a:r>
              <a:rPr lang="en-US" dirty="0"/>
              <a:t>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://slinky.org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/ Adaptations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www.ehow.com/info_8416141_handson-secondary-math-activities.html</a:t>
            </a:r>
            <a:endParaRPr lang="en-US" dirty="0" smtClean="0"/>
          </a:p>
          <a:p>
            <a:r>
              <a:rPr lang="en-US" dirty="0">
                <a:hlinkClick r:id="rId3"/>
              </a:rPr>
              <a:t>www.lemars.k12.ia.us/</a:t>
            </a:r>
            <a:r>
              <a:rPr lang="en-US" dirty="0" err="1">
                <a:hlinkClick r:id="rId3"/>
              </a:rPr>
              <a:t>webfiles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ccollins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Prealgebra</a:t>
            </a:r>
            <a:r>
              <a:rPr lang="en-US" dirty="0">
                <a:hlinkClick r:id="rId3"/>
              </a:rPr>
              <a:t>/.../</a:t>
            </a:r>
            <a:r>
              <a:rPr lang="en-US" b="1" dirty="0">
                <a:hlinkClick r:id="rId3"/>
              </a:rPr>
              <a:t>Scatterplots</a:t>
            </a:r>
            <a:r>
              <a:rPr lang="en-US" dirty="0">
                <a:hlinkClick r:id="rId3"/>
              </a:rPr>
              <a:t>[1].</a:t>
            </a:r>
            <a:r>
              <a:rPr lang="en-US" dirty="0" smtClean="0">
                <a:hlinkClick r:id="rId3"/>
              </a:rPr>
              <a:t>ppt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382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Goal</a:t>
            </a:r>
            <a:r>
              <a:rPr lang="en-US" sz="2400" dirty="0"/>
              <a:t>: </a:t>
            </a:r>
            <a:endParaRPr lang="en-US" sz="2400" dirty="0" smtClean="0"/>
          </a:p>
          <a:p>
            <a:r>
              <a:rPr lang="en-US" sz="2400" dirty="0" smtClean="0"/>
              <a:t>Students </a:t>
            </a:r>
            <a:r>
              <a:rPr lang="en-US" sz="2400" dirty="0"/>
              <a:t>will </a:t>
            </a:r>
            <a:r>
              <a:rPr lang="en-US" sz="2400" dirty="0" smtClean="0"/>
              <a:t>collect data and model their finding in a graph and compare results with others.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Objectives:   </a:t>
            </a:r>
          </a:p>
          <a:p>
            <a:pPr indent="-342900"/>
            <a:r>
              <a:rPr lang="en-US" sz="2400" dirty="0" smtClean="0"/>
              <a:t>Given supplies, </a:t>
            </a:r>
            <a:r>
              <a:rPr lang="en-US" sz="2400" dirty="0"/>
              <a:t>the students will find </a:t>
            </a:r>
            <a:r>
              <a:rPr lang="en-US" sz="2400" dirty="0" smtClean="0"/>
              <a:t>the distance of the cup from the floor with a certain amount of skittles in the cup</a:t>
            </a:r>
            <a:endParaRPr lang="en-US" sz="2400" dirty="0"/>
          </a:p>
          <a:p>
            <a:pPr indent="-342900"/>
            <a:r>
              <a:rPr lang="en-US" sz="2400" dirty="0" smtClean="0"/>
              <a:t>The </a:t>
            </a:r>
            <a:r>
              <a:rPr lang="en-US" sz="2400" dirty="0"/>
              <a:t>students </a:t>
            </a:r>
            <a:r>
              <a:rPr lang="en-US" sz="2400" dirty="0" smtClean="0"/>
              <a:t>will then graph their findings on a scatter plot.</a:t>
            </a:r>
            <a:endParaRPr lang="en-US" sz="2400" dirty="0"/>
          </a:p>
          <a:p>
            <a:r>
              <a:rPr lang="en-US" sz="2400" dirty="0" smtClean="0"/>
              <a:t>  Students will apply their knowledge of collecting data and interpreting data information.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990600"/>
          </a:xfrm>
        </p:spPr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6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</a:rPr>
              <a:t>Materials</a:t>
            </a:r>
            <a:endParaRPr lang="en-US" sz="3600" dirty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8516" y="838200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Slinky</a:t>
            </a:r>
          </a:p>
          <a:p>
            <a:r>
              <a:rPr lang="en-US" sz="2400" dirty="0" smtClean="0"/>
              <a:t>Two </a:t>
            </a:r>
            <a:r>
              <a:rPr lang="en-US" sz="2400" dirty="0" smtClean="0"/>
              <a:t>yard </a:t>
            </a:r>
            <a:r>
              <a:rPr lang="en-US" sz="2400" dirty="0"/>
              <a:t>sticks, </a:t>
            </a:r>
            <a:endParaRPr lang="en-US" sz="2400" dirty="0" smtClean="0"/>
          </a:p>
          <a:p>
            <a:r>
              <a:rPr lang="en-US" sz="2400" dirty="0" smtClean="0"/>
              <a:t>Two </a:t>
            </a:r>
            <a:r>
              <a:rPr lang="en-US" sz="2400" dirty="0"/>
              <a:t>paper clips, 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paper </a:t>
            </a:r>
            <a:r>
              <a:rPr lang="en-US" sz="2400" dirty="0" smtClean="0"/>
              <a:t>cup</a:t>
            </a:r>
          </a:p>
          <a:p>
            <a:r>
              <a:rPr lang="en-US" sz="2400" dirty="0" smtClean="0"/>
              <a:t>A bag of Skittles</a:t>
            </a:r>
          </a:p>
          <a:p>
            <a:r>
              <a:rPr lang="en-US" sz="2400" dirty="0" smtClean="0"/>
              <a:t>Ruler</a:t>
            </a:r>
          </a:p>
          <a:p>
            <a:r>
              <a:rPr lang="en-US" sz="2400" dirty="0" smtClean="0"/>
              <a:t>Worksheets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609600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 students a bag of Skittles </a:t>
            </a:r>
            <a:r>
              <a:rPr lang="en-US" sz="2400" dirty="0"/>
              <a:t>per group. </a:t>
            </a:r>
          </a:p>
          <a:p>
            <a:r>
              <a:rPr lang="en-US" sz="2400" dirty="0"/>
              <a:t>Set up classroom with meter sticks in place for the students</a:t>
            </a:r>
          </a:p>
          <a:p>
            <a:r>
              <a:rPr lang="en-US" sz="2400" dirty="0"/>
              <a:t>Have the cups with Slinkys attached </a:t>
            </a: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64008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36207" y="-304800"/>
            <a:ext cx="358140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Set Up </a:t>
            </a:r>
            <a:endParaRPr lang="en-US" sz="36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200400"/>
            <a:ext cx="9144000" cy="413699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0628" y="3618107"/>
            <a:ext cx="3422171" cy="256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23900"/>
            <a:ext cx="7391400" cy="601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Positive Correlation: If </a:t>
            </a:r>
            <a:r>
              <a:rPr lang="en-US" sz="2400" dirty="0"/>
              <a:t>the x-coordinates and the y-coordinates both </a:t>
            </a:r>
            <a:r>
              <a:rPr lang="en-US" sz="2400" dirty="0" smtClean="0"/>
              <a:t>increase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Negative Correlation: </a:t>
            </a:r>
            <a:r>
              <a:rPr lang="en-US" sz="2400" dirty="0"/>
              <a:t>If the x-coordinates and the y-coordinates have one increasing and one </a:t>
            </a:r>
            <a:r>
              <a:rPr lang="en-US" sz="2400" dirty="0" smtClean="0"/>
              <a:t>decreasing.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No Correlation</a:t>
            </a:r>
            <a:r>
              <a:rPr lang="en-US" sz="2400" dirty="0"/>
              <a:t>: </a:t>
            </a:r>
            <a:r>
              <a:rPr lang="en-US" sz="2400" dirty="0" smtClean="0"/>
              <a:t>If </a:t>
            </a:r>
            <a:r>
              <a:rPr lang="en-US" sz="2400" dirty="0"/>
              <a:t>there seems to be no pattern, and the points looked </a:t>
            </a:r>
            <a:r>
              <a:rPr lang="en-US" sz="2400" dirty="0" smtClean="0"/>
              <a:t>scattered.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Trend line</a:t>
            </a:r>
            <a:r>
              <a:rPr lang="en-US" sz="2400" dirty="0"/>
              <a:t>: A line on a graph showing the general direction that a group of points seem to be heading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967" y="-3810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Vocabulary for Scatter Plot Graph 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7546" y="457200"/>
            <a:ext cx="1233054" cy="1409203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7546" y="3733800"/>
            <a:ext cx="1235929" cy="138044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145" y="5486400"/>
            <a:ext cx="2031999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1357312" cy="157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90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Students place one Skittle into the cup.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14400"/>
            <a:ext cx="4059936" cy="4572000"/>
          </a:xfrm>
        </p:spPr>
        <p:txBody>
          <a:bodyPr/>
          <a:lstStyle/>
          <a:p>
            <a:r>
              <a:rPr lang="en-US" dirty="0"/>
              <a:t>Once the slinky stops moving. Measure the distance from the floor with the other yard </a:t>
            </a:r>
            <a:r>
              <a:rPr lang="en-US" dirty="0" smtClean="0"/>
              <a:t>stick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54000" y="3142718"/>
            <a:ext cx="4064000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1520" y="3154680"/>
            <a:ext cx="411480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Students writes down the data on the Bungee Candy </a:t>
            </a:r>
            <a:r>
              <a:rPr lang="en-US" dirty="0" smtClean="0"/>
              <a:t>data </a:t>
            </a:r>
            <a:r>
              <a:rPr lang="en-US" dirty="0" smtClean="0"/>
              <a:t>result sheet.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99" y="3441700"/>
            <a:ext cx="3759201" cy="281940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76800" y="1295400"/>
            <a:ext cx="4059936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Students keeps adding Skittles one at a time until the cup touches the floor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4000" y="34290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334000"/>
          </a:xfrm>
        </p:spPr>
        <p:txBody>
          <a:bodyPr/>
          <a:lstStyle/>
          <a:p>
            <a:r>
              <a:rPr lang="en-US" dirty="0" smtClean="0"/>
              <a:t>Make a table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2221"/>
            <a:ext cx="466725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0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09600"/>
            <a:ext cx="8229600" cy="4572000"/>
          </a:xfrm>
        </p:spPr>
        <p:txBody>
          <a:bodyPr/>
          <a:lstStyle/>
          <a:p>
            <a:r>
              <a:rPr lang="en-US" dirty="0" smtClean="0"/>
              <a:t>Make a Scatter plot.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-457200"/>
            <a:ext cx="8229600" cy="1219200"/>
          </a:xfrm>
        </p:spPr>
        <p:txBody>
          <a:bodyPr/>
          <a:lstStyle/>
          <a:p>
            <a:r>
              <a:rPr lang="en-US" dirty="0" smtClean="0"/>
              <a:t>Step 4		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59097743"/>
              </p:ext>
            </p:extLst>
          </p:nvPr>
        </p:nvGraphicFramePr>
        <p:xfrm>
          <a:off x="76200" y="1066800"/>
          <a:ext cx="89154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85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2408" y="228600"/>
            <a:ext cx="7391400" cy="76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Using a straight edge, make a line of “best fits”. 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Determine trend line 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219200"/>
          </a:xfrm>
        </p:spPr>
        <p:txBody>
          <a:bodyPr/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04199450"/>
              </p:ext>
            </p:extLst>
          </p:nvPr>
        </p:nvGraphicFramePr>
        <p:xfrm>
          <a:off x="145211" y="1073989"/>
          <a:ext cx="8991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85800" y="2667000"/>
            <a:ext cx="8458200" cy="381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1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352</TotalTime>
  <Words>422</Words>
  <Application>Microsoft Office PowerPoint</Application>
  <PresentationFormat>On-screen Show (4:3)</PresentationFormat>
  <Paragraphs>75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Bungee Candy</vt:lpstr>
      <vt:lpstr>Goals and Objectives</vt:lpstr>
      <vt:lpstr>Materials</vt:lpstr>
      <vt:lpstr>Vocabulary for Scatter Plot Graph </vt:lpstr>
      <vt:lpstr>Step 1</vt:lpstr>
      <vt:lpstr>Step 2</vt:lpstr>
      <vt:lpstr>Step 3</vt:lpstr>
      <vt:lpstr>Step 4  </vt:lpstr>
      <vt:lpstr>Step 5</vt:lpstr>
      <vt:lpstr>Step 6</vt:lpstr>
      <vt:lpstr>Other Questions</vt:lpstr>
      <vt:lpstr>Connections / Adaptations</vt:lpstr>
      <vt:lpstr>References</vt:lpstr>
    </vt:vector>
  </TitlesOfParts>
  <Company>Mount Saint Mary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Bungee Candy</dc:title>
  <dc:creator>Mount Saint Mary College</dc:creator>
  <cp:lastModifiedBy>Mount Saint Mary College</cp:lastModifiedBy>
  <cp:revision>26</cp:revision>
  <dcterms:created xsi:type="dcterms:W3CDTF">2013-04-25T17:38:31Z</dcterms:created>
  <dcterms:modified xsi:type="dcterms:W3CDTF">2013-04-30T13:21:32Z</dcterms:modified>
</cp:coreProperties>
</file>